
<file path=[Content_Types].xml><?xml version="1.0" encoding="utf-8"?>
<Types xmlns="http://schemas.openxmlformats.org/package/2006/content-types">
  <Default Extension="jpeg" ContentType="image/jpeg"/>
  <Default Extension="MOV" ContentType="video/quicktime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63" r:id="rId4"/>
    <p:sldId id="260" r:id="rId5"/>
    <p:sldId id="266" r:id="rId6"/>
    <p:sldId id="264" r:id="rId7"/>
    <p:sldId id="265" r:id="rId8"/>
    <p:sldId id="261" r:id="rId9"/>
    <p:sldId id="267" r:id="rId10"/>
    <p:sldId id="262" r:id="rId11"/>
  </p:sldIdLst>
  <p:sldSz cx="12192000" cy="6858000"/>
  <p:notesSz cx="6858000" cy="9144000"/>
  <p:defaultTextStyle>
    <a:defPPr>
      <a:defRPr lang="ja-JP"/>
    </a:defPPr>
    <a:lvl1pPr marL="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17" d="100"/>
          <a:sy n="117" d="100"/>
        </p:scale>
        <p:origin x="318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タイトル スライド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ja-JP" altLang="en-US"/>
              <a:t>マスター サブタイトルの書式設定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9232805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タイトルとキャプショ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43194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 (キャプション付き)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17190770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4297988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引用付きの名札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52814863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真または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849030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タイトルと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2373889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縦書きタイトルと&#10;縦書きテキス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785023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タイトルと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61008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セクション見出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3556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2 つ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3836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96623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タイトルのみ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5181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白紙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6607410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タイトル付きのコンテンツ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dirty="0"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dirty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78581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タイトル付きの図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ja-JP" altLang="en-US"/>
              <a:t>アイコンをクリックして図を追加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ja-JP" altLang="en-US"/>
              <a:t>マスター テキストの書式設定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306036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ja-JP" altLang="en-US"/>
              <a:t>マスター タイトルの書式設定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ja-JP" altLang="en-US"/>
              <a:t>マスター テキストの書式設定</a:t>
            </a:r>
          </a:p>
          <a:p>
            <a:pPr lvl="1"/>
            <a:r>
              <a:rPr lang="ja-JP" altLang="en-US"/>
              <a:t>第 </a:t>
            </a:r>
            <a:r>
              <a:rPr lang="en-US" altLang="ja-JP"/>
              <a:t>2 </a:t>
            </a:r>
            <a:r>
              <a:rPr lang="ja-JP" altLang="en-US"/>
              <a:t>レベル</a:t>
            </a:r>
          </a:p>
          <a:p>
            <a:pPr lvl="2"/>
            <a:r>
              <a:rPr lang="ja-JP" altLang="en-US"/>
              <a:t>第 </a:t>
            </a:r>
            <a:r>
              <a:rPr lang="en-US" altLang="ja-JP"/>
              <a:t>3 </a:t>
            </a:r>
            <a:r>
              <a:rPr lang="ja-JP" altLang="en-US"/>
              <a:t>レベル</a:t>
            </a:r>
          </a:p>
          <a:p>
            <a:pPr lvl="3"/>
            <a:r>
              <a:rPr lang="ja-JP" altLang="en-US"/>
              <a:t>第 </a:t>
            </a:r>
            <a:r>
              <a:rPr lang="en-US" altLang="ja-JP"/>
              <a:t>4 </a:t>
            </a:r>
            <a:r>
              <a:rPr lang="ja-JP" altLang="en-US"/>
              <a:t>レベル</a:t>
            </a:r>
          </a:p>
          <a:p>
            <a:pPr lvl="4"/>
            <a:r>
              <a:rPr lang="ja-JP" altLang="en-US"/>
              <a:t>第 </a:t>
            </a:r>
            <a:r>
              <a:rPr lang="en-US" altLang="ja-JP"/>
              <a:t>5 </a:t>
            </a:r>
            <a:r>
              <a:rPr lang="ja-JP" altLang="en-US"/>
              <a:t>レベル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dirty="0"/>
              <a:pPr/>
              <a:t>2/18/2025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43029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0" hangingPunct="1">
        <a:spcBef>
          <a:spcPct val="0"/>
        </a:spcBef>
        <a:buNone/>
        <a:defRPr kumimoji="1"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 kumimoji="1">
          <a:solidFill>
            <a:schemeClr val="tx2"/>
          </a:solidFill>
        </a:defRPr>
      </a:lvl2pPr>
      <a:lvl3pPr eaLnBrk="1" hangingPunct="1">
        <a:defRPr kumimoji="1">
          <a:solidFill>
            <a:schemeClr val="tx2"/>
          </a:solidFill>
        </a:defRPr>
      </a:lvl3pPr>
      <a:lvl4pPr eaLnBrk="1" hangingPunct="1">
        <a:defRPr kumimoji="1">
          <a:solidFill>
            <a:schemeClr val="tx2"/>
          </a:solidFill>
        </a:defRPr>
      </a:lvl4pPr>
      <a:lvl5pPr eaLnBrk="1" hangingPunct="1">
        <a:defRPr kumimoji="1">
          <a:solidFill>
            <a:schemeClr val="tx2"/>
          </a:solidFill>
        </a:defRPr>
      </a:lvl5pPr>
      <a:lvl6pPr eaLnBrk="1" hangingPunct="1">
        <a:defRPr kumimoji="1">
          <a:solidFill>
            <a:schemeClr val="tx2"/>
          </a:solidFill>
        </a:defRPr>
      </a:lvl6pPr>
      <a:lvl7pPr eaLnBrk="1" hangingPunct="1">
        <a:defRPr kumimoji="1">
          <a:solidFill>
            <a:schemeClr val="tx2"/>
          </a:solidFill>
        </a:defRPr>
      </a:lvl7pPr>
      <a:lvl8pPr eaLnBrk="1" hangingPunct="1">
        <a:defRPr kumimoji="1">
          <a:solidFill>
            <a:schemeClr val="tx2"/>
          </a:solidFill>
        </a:defRPr>
      </a:lvl8pPr>
      <a:lvl9pPr eaLnBrk="1" hangingPunct="1">
        <a:defRPr kumimoji="1"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kumimoji="1"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kumimoji="1"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5D861F70-9EC7-FDDF-A2E3-F6FA2BE416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214438"/>
            <a:ext cx="9144000" cy="2387600"/>
          </a:xfrm>
        </p:spPr>
        <p:txBody>
          <a:bodyPr/>
          <a:lstStyle/>
          <a:p>
            <a:r>
              <a:rPr kumimoji="1" lang="en-US" altLang="ja-JP" b="1" dirty="0"/>
              <a:t>School Firefly Group</a:t>
            </a:r>
            <a:endParaRPr kumimoji="1" lang="ja-JP" altLang="en-US" b="1" dirty="0"/>
          </a:p>
        </p:txBody>
      </p:sp>
      <p:sp>
        <p:nvSpPr>
          <p:cNvPr id="3" name="字幕 2">
            <a:extLst>
              <a:ext uri="{FF2B5EF4-FFF2-40B4-BE49-F238E27FC236}">
                <a16:creationId xmlns:a16="http://schemas.microsoft.com/office/drawing/2014/main" id="{F6EB2AD6-EDA7-0191-8632-68D84EEF26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3999" y="3602038"/>
            <a:ext cx="9609667" cy="645406"/>
          </a:xfrm>
        </p:spPr>
        <p:txBody>
          <a:bodyPr>
            <a:normAutofit fontScale="92500" lnSpcReduction="10000"/>
          </a:bodyPr>
          <a:lstStyle/>
          <a:p>
            <a:r>
              <a:rPr lang="en-US" altLang="ja-JP" sz="4000" dirty="0" err="1"/>
              <a:t>Tsuruga</a:t>
            </a:r>
            <a:r>
              <a:rPr lang="ja-JP" altLang="en-US" sz="4000" dirty="0"/>
              <a:t> </a:t>
            </a:r>
            <a:r>
              <a:rPr lang="en-US" altLang="ja-JP" sz="4000" dirty="0" err="1"/>
              <a:t>Kehihuzoku</a:t>
            </a:r>
            <a:r>
              <a:rPr lang="en-US" altLang="ja-JP" sz="4000" dirty="0"/>
              <a:t> junior high school</a:t>
            </a:r>
          </a:p>
        </p:txBody>
      </p:sp>
    </p:spTree>
    <p:extLst>
      <p:ext uri="{BB962C8B-B14F-4D97-AF65-F5344CB8AC3E}">
        <p14:creationId xmlns:p14="http://schemas.microsoft.com/office/powerpoint/2010/main" val="222185679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73DE23FC-C457-30E9-0DBB-E8EF16D1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 rot="20813552">
            <a:off x="1598174" y="2478011"/>
            <a:ext cx="6849749" cy="1320800"/>
          </a:xfrm>
        </p:spPr>
        <p:txBody>
          <a:bodyPr>
            <a:normAutofit/>
          </a:bodyPr>
          <a:lstStyle/>
          <a:p>
            <a:r>
              <a:rPr kumimoji="1" lang="en-US" altLang="ja-JP" sz="4400" b="1" dirty="0"/>
              <a:t>Thank you for listening!!</a:t>
            </a:r>
            <a:endParaRPr kumimoji="1" lang="ja-JP" altLang="en-US" sz="4400" b="1" dirty="0"/>
          </a:p>
        </p:txBody>
      </p:sp>
    </p:spTree>
    <p:extLst>
      <p:ext uri="{BB962C8B-B14F-4D97-AF65-F5344CB8AC3E}">
        <p14:creationId xmlns:p14="http://schemas.microsoft.com/office/powerpoint/2010/main" val="221149952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1B2FD73E-F90C-2260-9DCE-3AD985F73AA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895585"/>
          </a:xfrm>
        </p:spPr>
        <p:txBody>
          <a:bodyPr>
            <a:noAutofit/>
          </a:bodyPr>
          <a:lstStyle/>
          <a:p>
            <a:r>
              <a:rPr lang="en-US" altLang="ja-JP" sz="4800" b="1" dirty="0"/>
              <a:t>Purpose</a:t>
            </a:r>
            <a:endParaRPr lang="ja-JP" altLang="en-US" sz="4800" b="1" dirty="0"/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97036D92-B5AC-4CB5-AC94-6FC8F8F088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77334" y="1787407"/>
            <a:ext cx="8596668" cy="1952037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altLang="ja-JP" sz="3600" dirty="0"/>
              <a:t>We started this four years ago when we discovered that fireflies lived at our school and became interested in them. </a:t>
            </a:r>
            <a:endParaRPr lang="ja-JP" altLang="en-US" sz="3600" dirty="0"/>
          </a:p>
        </p:txBody>
      </p:sp>
    </p:spTree>
    <p:extLst>
      <p:ext uri="{BB962C8B-B14F-4D97-AF65-F5344CB8AC3E}">
        <p14:creationId xmlns:p14="http://schemas.microsoft.com/office/powerpoint/2010/main" val="17999303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8" name="Group 47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49" name="Straight Connector 48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Straight Connector 49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51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52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53" name="Isosceles Triangle 52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54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55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56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57" name="Isosceles Triangle 56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58" name="Isosceles Triangle 57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572BD363-FF27-6A2E-84D7-8EBE6C21AA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JP" sz="5400"/>
              <a:t>Activities</a:t>
            </a:r>
          </a:p>
        </p:txBody>
      </p:sp>
      <p:sp>
        <p:nvSpPr>
          <p:cNvPr id="4" name="コンテンツ プレースホルダー 3">
            <a:extLst>
              <a:ext uri="{FF2B5EF4-FFF2-40B4-BE49-F238E27FC236}">
                <a16:creationId xmlns:a16="http://schemas.microsoft.com/office/drawing/2014/main" id="{5E4E6D7A-E62A-FEA5-0205-745531A04C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00" y="5702709"/>
            <a:ext cx="10923638" cy="521109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altLang="ja-JP">
                <a:solidFill>
                  <a:schemeClr val="tx1">
                    <a:lumMod val="50000"/>
                    <a:lumOff val="50000"/>
                  </a:schemeClr>
                </a:solidFill>
              </a:rPr>
              <a:t>Observation of fireflies at night</a:t>
            </a:r>
          </a:p>
        </p:txBody>
      </p:sp>
      <p:sp>
        <p:nvSpPr>
          <p:cNvPr id="60" name="Rectangle 59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6" name="図 6">
            <a:extLst>
              <a:ext uri="{FF2B5EF4-FFF2-40B4-BE49-F238E27FC236}">
                <a16:creationId xmlns:a16="http://schemas.microsoft.com/office/drawing/2014/main" id="{A2B4A43B-760B-F8A6-0E09-340FBAC0BF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14" r="2" b="16459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EC7BA31F-4E01-194B-C616-FFB7349A8E8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149" r="2" b="2668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  <p:sp>
        <p:nvSpPr>
          <p:cNvPr id="7" name="円: 塗りつぶしなし 6">
            <a:extLst>
              <a:ext uri="{FF2B5EF4-FFF2-40B4-BE49-F238E27FC236}">
                <a16:creationId xmlns:a16="http://schemas.microsoft.com/office/drawing/2014/main" id="{13D10ED2-F143-F742-250F-67BC93FB70E4}"/>
              </a:ext>
            </a:extLst>
          </p:cNvPr>
          <p:cNvSpPr/>
          <p:nvPr/>
        </p:nvSpPr>
        <p:spPr>
          <a:xfrm>
            <a:off x="2478343" y="2274133"/>
            <a:ext cx="1154868" cy="1154868"/>
          </a:xfrm>
          <a:prstGeom prst="donut">
            <a:avLst>
              <a:gd name="adj" fmla="val 7202"/>
            </a:avLst>
          </a:prstGeom>
          <a:solidFill>
            <a:schemeClr val="accent5">
              <a:lumMod val="60000"/>
              <a:lumOff val="4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628138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trim.29979DDC-5644-483D-8CF8-7A0C3945A522.MOV">
            <a:hlinkClick r:id="" action="ppaction://media"/>
            <a:extLst>
              <a:ext uri="{FF2B5EF4-FFF2-40B4-BE49-F238E27FC236}">
                <a16:creationId xmlns:a16="http://schemas.microsoft.com/office/drawing/2014/main" id="{2AD8092C-5824-93CD-9B63-C1A235D31939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</p:spPr>
      </p:pic>
    </p:spTree>
    <p:extLst>
      <p:ext uri="{BB962C8B-B14F-4D97-AF65-F5344CB8AC3E}">
        <p14:creationId xmlns:p14="http://schemas.microsoft.com/office/powerpoint/2010/main" val="15941743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44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" name="Group 11">
            <a:extLst>
              <a:ext uri="{FF2B5EF4-FFF2-40B4-BE49-F238E27FC236}">
                <a16:creationId xmlns:a16="http://schemas.microsoft.com/office/drawing/2014/main" id="{4098A4C6-4FFB-4EF4-8317-8110224DBB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4A415072-93F3-4FDA-96B8-7DFD2874C5DD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Connector 13">
              <a:extLst>
                <a:ext uri="{FF2B5EF4-FFF2-40B4-BE49-F238E27FC236}">
                  <a16:creationId xmlns:a16="http://schemas.microsoft.com/office/drawing/2014/main" id="{D8C2D828-7FBF-4467-B527-793E0E978C22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Rectangle 23">
              <a:extLst>
                <a:ext uri="{FF2B5EF4-FFF2-40B4-BE49-F238E27FC236}">
                  <a16:creationId xmlns:a16="http://schemas.microsoft.com/office/drawing/2014/main" id="{B9D10F1D-AB99-42AD-8720-CDF3499591B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6" name="Rectangle 25">
              <a:extLst>
                <a:ext uri="{FF2B5EF4-FFF2-40B4-BE49-F238E27FC236}">
                  <a16:creationId xmlns:a16="http://schemas.microsoft.com/office/drawing/2014/main" id="{5BF01F05-8464-452A-A278-4A40757B65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7" name="Isosceles Triangle 16">
              <a:extLst>
                <a:ext uri="{FF2B5EF4-FFF2-40B4-BE49-F238E27FC236}">
                  <a16:creationId xmlns:a16="http://schemas.microsoft.com/office/drawing/2014/main" id="{FBCC0363-6CA5-4B64-A66F-47873255750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8" name="Rectangle 27">
              <a:extLst>
                <a:ext uri="{FF2B5EF4-FFF2-40B4-BE49-F238E27FC236}">
                  <a16:creationId xmlns:a16="http://schemas.microsoft.com/office/drawing/2014/main" id="{CBACBAB2-7577-4339-B610-7245E449D37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" name="Rectangle 28">
              <a:extLst>
                <a:ext uri="{FF2B5EF4-FFF2-40B4-BE49-F238E27FC236}">
                  <a16:creationId xmlns:a16="http://schemas.microsoft.com/office/drawing/2014/main" id="{DFCB19D4-D4D4-4AFD-9ECC-A6D0E4AE215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0" name="Rectangle 29">
              <a:extLst>
                <a:ext uri="{FF2B5EF4-FFF2-40B4-BE49-F238E27FC236}">
                  <a16:creationId xmlns:a16="http://schemas.microsoft.com/office/drawing/2014/main" id="{3B32E423-85B7-4B28-B5C3-AB63224A467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3DC38A14-94ED-496F-851A-CA6A988988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2" name="Isosceles Triangle 21">
              <a:extLst>
                <a:ext uri="{FF2B5EF4-FFF2-40B4-BE49-F238E27FC236}">
                  <a16:creationId xmlns:a16="http://schemas.microsoft.com/office/drawing/2014/main" id="{14E862E4-F307-4A50-A3A9-0A79FD36D08F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5" name="図 5">
            <a:extLst>
              <a:ext uri="{FF2B5EF4-FFF2-40B4-BE49-F238E27FC236}">
                <a16:creationId xmlns:a16="http://schemas.microsoft.com/office/drawing/2014/main" id="{E9B132D3-3C94-5028-5F3A-82F32BFED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616" r="22807"/>
          <a:stretch/>
        </p:blipFill>
        <p:spPr>
          <a:xfrm>
            <a:off x="1" y="10"/>
            <a:ext cx="4624782" cy="6857990"/>
          </a:xfrm>
          <a:custGeom>
            <a:avLst/>
            <a:gdLst/>
            <a:ahLst/>
            <a:cxnLst/>
            <a:rect l="l" t="t" r="r" b="b"/>
            <a:pathLst>
              <a:path w="4624782" h="6858000">
                <a:moveTo>
                  <a:pt x="4477562" y="0"/>
                </a:moveTo>
                <a:lnTo>
                  <a:pt x="4624782" y="0"/>
                </a:lnTo>
                <a:lnTo>
                  <a:pt x="4603092" y="143481"/>
                </a:lnTo>
                <a:lnTo>
                  <a:pt x="4606359" y="143481"/>
                </a:lnTo>
                <a:lnTo>
                  <a:pt x="3591352" y="6858000"/>
                </a:lnTo>
                <a:lnTo>
                  <a:pt x="3444132" y="6858000"/>
                </a:lnTo>
                <a:lnTo>
                  <a:pt x="3511707" y="6410974"/>
                </a:lnTo>
                <a:lnTo>
                  <a:pt x="3508439" y="6410974"/>
                </a:lnTo>
                <a:close/>
                <a:moveTo>
                  <a:pt x="3314520" y="0"/>
                </a:moveTo>
                <a:lnTo>
                  <a:pt x="4408672" y="0"/>
                </a:lnTo>
                <a:lnTo>
                  <a:pt x="4385984" y="151484"/>
                </a:lnTo>
                <a:lnTo>
                  <a:pt x="4388428" y="151484"/>
                </a:lnTo>
                <a:lnTo>
                  <a:pt x="3383996" y="6858000"/>
                </a:lnTo>
                <a:lnTo>
                  <a:pt x="2289844" y="6858000"/>
                </a:lnTo>
                <a:lnTo>
                  <a:pt x="2355596" y="6418977"/>
                </a:lnTo>
                <a:lnTo>
                  <a:pt x="2353153" y="6418977"/>
                </a:lnTo>
                <a:close/>
                <a:moveTo>
                  <a:pt x="0" y="0"/>
                </a:moveTo>
                <a:lnTo>
                  <a:pt x="3258670" y="0"/>
                </a:lnTo>
                <a:lnTo>
                  <a:pt x="3237238" y="143481"/>
                </a:lnTo>
                <a:lnTo>
                  <a:pt x="3239445" y="143481"/>
                </a:lnTo>
                <a:lnTo>
                  <a:pt x="2236498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4" name="Isosceles Triangle 30">
            <a:extLst>
              <a:ext uri="{FF2B5EF4-FFF2-40B4-BE49-F238E27FC236}">
                <a16:creationId xmlns:a16="http://schemas.microsoft.com/office/drawing/2014/main" id="{3B194AFE-2E08-400B-8FE7-5537AA81B95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pic>
        <p:nvPicPr>
          <p:cNvPr id="7" name="図 7">
            <a:extLst>
              <a:ext uri="{FF2B5EF4-FFF2-40B4-BE49-F238E27FC236}">
                <a16:creationId xmlns:a16="http://schemas.microsoft.com/office/drawing/2014/main" id="{D5A5BD04-0686-9FFC-3848-ABC685AD06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901" r="15660"/>
          <a:stretch/>
        </p:blipFill>
        <p:spPr>
          <a:xfrm>
            <a:off x="2236499" y="10"/>
            <a:ext cx="6440942" cy="6857990"/>
          </a:xfrm>
          <a:custGeom>
            <a:avLst/>
            <a:gdLst/>
            <a:ahLst/>
            <a:cxnLst/>
            <a:rect l="l" t="t" r="r" b="b"/>
            <a:pathLst>
              <a:path w="6440942" h="6858000">
                <a:moveTo>
                  <a:pt x="6390643" y="0"/>
                </a:moveTo>
                <a:lnTo>
                  <a:pt x="6440942" y="0"/>
                </a:lnTo>
                <a:lnTo>
                  <a:pt x="5482140" y="6418977"/>
                </a:lnTo>
                <a:lnTo>
                  <a:pt x="5484486" y="6418977"/>
                </a:lnTo>
                <a:lnTo>
                  <a:pt x="5418909" y="6858000"/>
                </a:lnTo>
                <a:lnTo>
                  <a:pt x="5358522" y="6858000"/>
                </a:lnTo>
                <a:lnTo>
                  <a:pt x="6372208" y="143945"/>
                </a:lnTo>
                <a:lnTo>
                  <a:pt x="6368910" y="143945"/>
                </a:lnTo>
                <a:close/>
                <a:moveTo>
                  <a:pt x="6185224" y="0"/>
                </a:moveTo>
                <a:lnTo>
                  <a:pt x="6193321" y="0"/>
                </a:lnTo>
                <a:lnTo>
                  <a:pt x="6243423" y="0"/>
                </a:lnTo>
                <a:lnTo>
                  <a:pt x="6248995" y="0"/>
                </a:lnTo>
                <a:lnTo>
                  <a:pt x="5246760" y="6674399"/>
                </a:lnTo>
                <a:lnTo>
                  <a:pt x="5241661" y="6674399"/>
                </a:lnTo>
                <a:lnTo>
                  <a:pt x="5214999" y="6851957"/>
                </a:lnTo>
                <a:lnTo>
                  <a:pt x="5212216" y="6851957"/>
                </a:lnTo>
                <a:lnTo>
                  <a:pt x="5211303" y="6858000"/>
                </a:lnTo>
                <a:lnTo>
                  <a:pt x="5161845" y="6858000"/>
                </a:lnTo>
                <a:lnTo>
                  <a:pt x="5162749" y="6851957"/>
                </a:lnTo>
                <a:lnTo>
                  <a:pt x="5159324" y="6851957"/>
                </a:lnTo>
                <a:lnTo>
                  <a:pt x="6051452" y="910818"/>
                </a:lnTo>
                <a:lnTo>
                  <a:pt x="6166234" y="143481"/>
                </a:lnTo>
                <a:lnTo>
                  <a:pt x="6163761" y="143481"/>
                </a:lnTo>
                <a:close/>
                <a:moveTo>
                  <a:pt x="5869533" y="0"/>
                </a:moveTo>
                <a:lnTo>
                  <a:pt x="6168085" y="0"/>
                </a:lnTo>
                <a:lnTo>
                  <a:pt x="5161910" y="6674399"/>
                </a:lnTo>
                <a:lnTo>
                  <a:pt x="5157027" y="6674399"/>
                </a:lnTo>
                <a:lnTo>
                  <a:pt x="5130260" y="6851957"/>
                </a:lnTo>
                <a:lnTo>
                  <a:pt x="4831708" y="6851957"/>
                </a:lnTo>
                <a:lnTo>
                  <a:pt x="5836972" y="183601"/>
                </a:lnTo>
                <a:lnTo>
                  <a:pt x="5841855" y="183601"/>
                </a:lnTo>
                <a:close/>
                <a:moveTo>
                  <a:pt x="5620335" y="0"/>
                </a:moveTo>
                <a:lnTo>
                  <a:pt x="5671964" y="0"/>
                </a:lnTo>
                <a:lnTo>
                  <a:pt x="4671461" y="6674399"/>
                </a:lnTo>
                <a:lnTo>
                  <a:pt x="4666266" y="6674399"/>
                </a:lnTo>
                <a:lnTo>
                  <a:pt x="4639650" y="6851957"/>
                </a:lnTo>
                <a:lnTo>
                  <a:pt x="4588021" y="6851957"/>
                </a:lnTo>
                <a:lnTo>
                  <a:pt x="5587618" y="183601"/>
                </a:lnTo>
                <a:lnTo>
                  <a:pt x="5592813" y="183601"/>
                </a:lnTo>
                <a:close/>
                <a:moveTo>
                  <a:pt x="2388284" y="0"/>
                </a:moveTo>
                <a:lnTo>
                  <a:pt x="5091072" y="0"/>
                </a:lnTo>
                <a:lnTo>
                  <a:pt x="4130960" y="6418513"/>
                </a:lnTo>
                <a:lnTo>
                  <a:pt x="4133433" y="6418513"/>
                </a:lnTo>
                <a:lnTo>
                  <a:pt x="4067693" y="6858000"/>
                </a:lnTo>
                <a:lnTo>
                  <a:pt x="1354854" y="6858000"/>
                </a:lnTo>
                <a:lnTo>
                  <a:pt x="2369861" y="143481"/>
                </a:lnTo>
                <a:lnTo>
                  <a:pt x="2366594" y="143481"/>
                </a:lnTo>
                <a:close/>
                <a:moveTo>
                  <a:pt x="2172174" y="0"/>
                </a:moveTo>
                <a:lnTo>
                  <a:pt x="2241063" y="0"/>
                </a:lnTo>
                <a:lnTo>
                  <a:pt x="1271941" y="6410974"/>
                </a:lnTo>
                <a:lnTo>
                  <a:pt x="1275209" y="6410974"/>
                </a:lnTo>
                <a:lnTo>
                  <a:pt x="1207634" y="6858000"/>
                </a:lnTo>
                <a:lnTo>
                  <a:pt x="1147498" y="6858000"/>
                </a:lnTo>
                <a:lnTo>
                  <a:pt x="2151929" y="151484"/>
                </a:lnTo>
                <a:lnTo>
                  <a:pt x="2149486" y="151484"/>
                </a:lnTo>
                <a:close/>
                <a:moveTo>
                  <a:pt x="1022172" y="0"/>
                </a:moveTo>
                <a:lnTo>
                  <a:pt x="1078022" y="0"/>
                </a:lnTo>
                <a:lnTo>
                  <a:pt x="116655" y="6418977"/>
                </a:lnTo>
                <a:lnTo>
                  <a:pt x="119098" y="6418977"/>
                </a:lnTo>
                <a:lnTo>
                  <a:pt x="53346" y="6858000"/>
                </a:lnTo>
                <a:lnTo>
                  <a:pt x="0" y="6858000"/>
                </a:lnTo>
                <a:lnTo>
                  <a:pt x="1002947" y="143481"/>
                </a:lnTo>
                <a:lnTo>
                  <a:pt x="1000740" y="143481"/>
                </a:lnTo>
                <a:close/>
              </a:path>
            </a:pathLst>
          </a:custGeom>
        </p:spPr>
      </p:pic>
      <p:pic>
        <p:nvPicPr>
          <p:cNvPr id="6" name="図 6">
            <a:extLst>
              <a:ext uri="{FF2B5EF4-FFF2-40B4-BE49-F238E27FC236}">
                <a16:creationId xmlns:a16="http://schemas.microsoft.com/office/drawing/2014/main" id="{426D8D06-3306-C390-D253-5D13EE6AB64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22" b="12119"/>
          <a:stretch/>
        </p:blipFill>
        <p:spPr>
          <a:xfrm>
            <a:off x="6304192" y="10"/>
            <a:ext cx="5887808" cy="6857990"/>
          </a:xfrm>
          <a:custGeom>
            <a:avLst/>
            <a:gdLst/>
            <a:ahLst/>
            <a:cxnLst/>
            <a:rect l="l" t="t" r="r" b="b"/>
            <a:pathLst>
              <a:path w="5887808" h="6858000">
                <a:moveTo>
                  <a:pt x="2373249" y="0"/>
                </a:moveTo>
                <a:lnTo>
                  <a:pt x="5887808" y="0"/>
                </a:lnTo>
                <a:lnTo>
                  <a:pt x="5887808" y="6858000"/>
                </a:lnTo>
                <a:lnTo>
                  <a:pt x="1351216" y="6858000"/>
                </a:lnTo>
                <a:lnTo>
                  <a:pt x="1416793" y="6418977"/>
                </a:lnTo>
                <a:lnTo>
                  <a:pt x="1414447" y="6418977"/>
                </a:lnTo>
                <a:close/>
                <a:moveTo>
                  <a:pt x="2181302" y="0"/>
                </a:moveTo>
                <a:lnTo>
                  <a:pt x="2322950" y="0"/>
                </a:lnTo>
                <a:lnTo>
                  <a:pt x="2301217" y="143945"/>
                </a:lnTo>
                <a:lnTo>
                  <a:pt x="2304515" y="143945"/>
                </a:lnTo>
                <a:lnTo>
                  <a:pt x="1290829" y="6858000"/>
                </a:lnTo>
                <a:lnTo>
                  <a:pt x="1146398" y="6858000"/>
                </a:lnTo>
                <a:lnTo>
                  <a:pt x="1173968" y="6674399"/>
                </a:lnTo>
                <a:lnTo>
                  <a:pt x="1179067" y="6674399"/>
                </a:lnTo>
                <a:close/>
                <a:moveTo>
                  <a:pt x="2100392" y="0"/>
                </a:moveTo>
                <a:lnTo>
                  <a:pt x="2117531" y="0"/>
                </a:lnTo>
                <a:lnTo>
                  <a:pt x="2096068" y="143481"/>
                </a:lnTo>
                <a:lnTo>
                  <a:pt x="2098541" y="143481"/>
                </a:lnTo>
                <a:lnTo>
                  <a:pt x="1983762" y="910803"/>
                </a:lnTo>
                <a:lnTo>
                  <a:pt x="1090724" y="6858000"/>
                </a:lnTo>
                <a:lnTo>
                  <a:pt x="1061656" y="6858000"/>
                </a:lnTo>
                <a:lnTo>
                  <a:pt x="1089334" y="6674399"/>
                </a:lnTo>
                <a:lnTo>
                  <a:pt x="1094217" y="6674399"/>
                </a:lnTo>
                <a:close/>
                <a:moveTo>
                  <a:pt x="1604271" y="0"/>
                </a:moveTo>
                <a:lnTo>
                  <a:pt x="1801840" y="0"/>
                </a:lnTo>
                <a:lnTo>
                  <a:pt x="1774162" y="183601"/>
                </a:lnTo>
                <a:lnTo>
                  <a:pt x="1769279" y="183601"/>
                </a:lnTo>
                <a:lnTo>
                  <a:pt x="763104" y="6858000"/>
                </a:lnTo>
                <a:lnTo>
                  <a:pt x="571051" y="6858000"/>
                </a:lnTo>
                <a:lnTo>
                  <a:pt x="598573" y="6674399"/>
                </a:lnTo>
                <a:lnTo>
                  <a:pt x="603768" y="6674399"/>
                </a:lnTo>
                <a:close/>
                <a:moveTo>
                  <a:pt x="1023380" y="0"/>
                </a:moveTo>
                <a:lnTo>
                  <a:pt x="1552642" y="0"/>
                </a:lnTo>
                <a:lnTo>
                  <a:pt x="1525120" y="183601"/>
                </a:lnTo>
                <a:lnTo>
                  <a:pt x="1519925" y="183601"/>
                </a:lnTo>
                <a:lnTo>
                  <a:pt x="519422" y="6858000"/>
                </a:lnTo>
                <a:lnTo>
                  <a:pt x="0" y="6858000"/>
                </a:lnTo>
                <a:lnTo>
                  <a:pt x="65740" y="6418513"/>
                </a:lnTo>
                <a:lnTo>
                  <a:pt x="63268" y="6418513"/>
                </a:lnTo>
                <a:close/>
              </a:path>
            </a:pathLst>
          </a:custGeom>
        </p:spPr>
      </p:pic>
      <p:sp>
        <p:nvSpPr>
          <p:cNvPr id="9" name="Freeform 52">
            <a:extLst>
              <a:ext uri="{FF2B5EF4-FFF2-40B4-BE49-F238E27FC236}">
                <a16:creationId xmlns:a16="http://schemas.microsoft.com/office/drawing/2014/main" id="{4D1DEF88-C8D9-43A9-B382-D02C0CEE89E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rgbClr val="000000">
              <a:alpha val="8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27">
            <a:extLst>
              <a:ext uri="{FF2B5EF4-FFF2-40B4-BE49-F238E27FC236}">
                <a16:creationId xmlns:a16="http://schemas.microsoft.com/office/drawing/2014/main" id="{BA6CF6CA-C627-459F-88B5-778E3BD953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7F9E67BC-AB60-4EA6-A022-73FBCBC13D2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2" name="Rectangle 23">
            <a:extLst>
              <a:ext uri="{FF2B5EF4-FFF2-40B4-BE49-F238E27FC236}">
                <a16:creationId xmlns:a16="http://schemas.microsoft.com/office/drawing/2014/main" id="{4E0E3E66-0B91-4CC8-A31D-BE7DE57088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34" name="Rectangle 25">
            <a:extLst>
              <a:ext uri="{FF2B5EF4-FFF2-40B4-BE49-F238E27FC236}">
                <a16:creationId xmlns:a16="http://schemas.microsoft.com/office/drawing/2014/main" id="{FD6C9E6E-FAE4-44A2-AE2A-CBCA74C544D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36" name="Isosceles Triangle 24">
            <a:extLst>
              <a:ext uri="{FF2B5EF4-FFF2-40B4-BE49-F238E27FC236}">
                <a16:creationId xmlns:a16="http://schemas.microsoft.com/office/drawing/2014/main" id="{0C302BE4-1AD2-44F8-AD93-01ECCBF719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7471B37A-D81A-CD65-2C3E-97EF661F80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401" y="426783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JP" sz="4400" b="1"/>
              <a:t>Activity</a:t>
            </a:r>
          </a:p>
        </p:txBody>
      </p:sp>
      <p:sp>
        <p:nvSpPr>
          <p:cNvPr id="38" name="Rectangle 27">
            <a:extLst>
              <a:ext uri="{FF2B5EF4-FFF2-40B4-BE49-F238E27FC236}">
                <a16:creationId xmlns:a16="http://schemas.microsoft.com/office/drawing/2014/main" id="{3691E4B2-0609-4611-A2BC-70223FF6AEC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40" name="Rectangle 28">
            <a:extLst>
              <a:ext uri="{FF2B5EF4-FFF2-40B4-BE49-F238E27FC236}">
                <a16:creationId xmlns:a16="http://schemas.microsoft.com/office/drawing/2014/main" id="{822BF89D-5FEA-4BF3-8F27-AB0E95333B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42" name="Rectangle 29">
            <a:extLst>
              <a:ext uri="{FF2B5EF4-FFF2-40B4-BE49-F238E27FC236}">
                <a16:creationId xmlns:a16="http://schemas.microsoft.com/office/drawing/2014/main" id="{8B016FFE-7FF8-42DD-A762-7CFD295D59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44" name="Isosceles Triangle 29">
            <a:extLst>
              <a:ext uri="{FF2B5EF4-FFF2-40B4-BE49-F238E27FC236}">
                <a16:creationId xmlns:a16="http://schemas.microsoft.com/office/drawing/2014/main" id="{B48D2A43-65FA-4E27-A24D-487B069252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9660706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D2F31723-9E2B-5584-C8CD-605FF409B3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942622"/>
          </a:xfrm>
        </p:spPr>
        <p:txBody>
          <a:bodyPr/>
          <a:lstStyle/>
          <a:p>
            <a:r>
              <a:rPr kumimoji="1" lang="en-US" altLang="ja-JP" b="1" dirty="0">
                <a:latin typeface="+mn-ea"/>
                <a:ea typeface="+mn-ea"/>
              </a:rPr>
              <a:t>Observation of fireflies</a:t>
            </a:r>
            <a:endParaRPr kumimoji="1" lang="ja-JP" altLang="en-US" b="1" dirty="0">
              <a:latin typeface="+mn-ea"/>
              <a:ea typeface="+mn-ea"/>
            </a:endParaRPr>
          </a:p>
        </p:txBody>
      </p:sp>
      <p:pic>
        <p:nvPicPr>
          <p:cNvPr id="4" name="図 4">
            <a:extLst>
              <a:ext uri="{FF2B5EF4-FFF2-40B4-BE49-F238E27FC236}">
                <a16:creationId xmlns:a16="http://schemas.microsoft.com/office/drawing/2014/main" id="{DFCE27A9-40DE-3654-CBBB-53637A80C0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051" y="2118255"/>
            <a:ext cx="5261045" cy="3881437"/>
          </a:xfrm>
        </p:spPr>
      </p:pic>
      <p:pic>
        <p:nvPicPr>
          <p:cNvPr id="5" name="図 5">
            <a:extLst>
              <a:ext uri="{FF2B5EF4-FFF2-40B4-BE49-F238E27FC236}">
                <a16:creationId xmlns:a16="http://schemas.microsoft.com/office/drawing/2014/main" id="{AF7B5EBB-9D1C-E1D2-3FBF-2EE0ED5CC3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73906" y="2118255"/>
            <a:ext cx="3675419" cy="4482218"/>
          </a:xfrm>
          <a:prstGeom prst="rect">
            <a:avLst/>
          </a:prstGeom>
        </p:spPr>
      </p:pic>
      <p:sp>
        <p:nvSpPr>
          <p:cNvPr id="3" name="円: 塗りつぶしなし 2">
            <a:extLst>
              <a:ext uri="{FF2B5EF4-FFF2-40B4-BE49-F238E27FC236}">
                <a16:creationId xmlns:a16="http://schemas.microsoft.com/office/drawing/2014/main" id="{7FAF452C-C442-AD5E-3E61-C6327E3617EB}"/>
              </a:ext>
            </a:extLst>
          </p:cNvPr>
          <p:cNvSpPr/>
          <p:nvPr/>
        </p:nvSpPr>
        <p:spPr>
          <a:xfrm>
            <a:off x="2384512" y="2553844"/>
            <a:ext cx="875156" cy="875156"/>
          </a:xfrm>
          <a:prstGeom prst="donut">
            <a:avLst>
              <a:gd name="adj" fmla="val 6527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  <p:sp>
        <p:nvSpPr>
          <p:cNvPr id="6" name="円: 塗りつぶしなし 5">
            <a:extLst>
              <a:ext uri="{FF2B5EF4-FFF2-40B4-BE49-F238E27FC236}">
                <a16:creationId xmlns:a16="http://schemas.microsoft.com/office/drawing/2014/main" id="{A35515F6-5009-2FBF-DBC4-1233D9E93266}"/>
              </a:ext>
            </a:extLst>
          </p:cNvPr>
          <p:cNvSpPr/>
          <p:nvPr/>
        </p:nvSpPr>
        <p:spPr>
          <a:xfrm>
            <a:off x="7811639" y="3236133"/>
            <a:ext cx="1057299" cy="1123231"/>
          </a:xfrm>
          <a:prstGeom prst="donut">
            <a:avLst>
              <a:gd name="adj" fmla="val 5798"/>
            </a:avLst>
          </a:prstGeom>
          <a:solidFill>
            <a:srgbClr val="0070C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ja-JP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149514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8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822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664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664" tmFilter="0, 0; 0.125,0.2665; 0.25,0.4; 0.375,0.465; 0.5,0.5;  0.625,0.535; 0.75,0.6; 0.875,0.7335; 1,1">
                                          <p:stCondLst>
                                            <p:cond delay="66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332" tmFilter="0, 0; 0.125,0.2665; 0.25,0.4; 0.375,0.465; 0.5,0.5;  0.625,0.535; 0.75,0.6; 0.875,0.7335; 1,1">
                                          <p:stCondLst>
                                            <p:cond delay="132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64" tmFilter="0, 0; 0.125,0.2665; 0.25,0.4; 0.375,0.465; 0.5,0.5;  0.625,0.535; 0.75,0.6; 0.875,0.7335; 1,1">
                                          <p:stCondLst>
                                            <p:cond delay="165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23" dur="26">
                                          <p:stCondLst>
                                            <p:cond delay="65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24" dur="166" decel="50000">
                                          <p:stCondLst>
                                            <p:cond delay="676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5" dur="26">
                                          <p:stCondLst>
                                            <p:cond delay="131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26" dur="166" decel="50000">
                                          <p:stCondLst>
                                            <p:cond delay="133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7" dur="26">
                                          <p:stCondLst>
                                            <p:cond delay="1642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28" dur="166" decel="50000">
                                          <p:stCondLst>
                                            <p:cond delay="166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29" dur="26">
                                          <p:stCondLst>
                                            <p:cond delay="1808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30" dur="166" decel="50000">
                                          <p:stCondLst>
                                            <p:cond delay="1834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5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-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"/>
                                          </p:val>
                                        </p:tav>
                                        <p:tav tm="100000">
                                          <p:val>
                                            <p:strVal val="#ppt_w*.05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7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.05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+.4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-.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+.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1" dur="500" accel="50000" fill="hold">
                                          <p:stCondLst>
                                            <p:cond delay="50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2" dur="1000" decel="5000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タイトル 1">
            <a:extLst>
              <a:ext uri="{FF2B5EF4-FFF2-40B4-BE49-F238E27FC236}">
                <a16:creationId xmlns:a16="http://schemas.microsoft.com/office/drawing/2014/main" id="{E5D002E5-36C5-74E0-D566-17DEB86FB60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3" y="609599"/>
            <a:ext cx="10540999" cy="759179"/>
          </a:xfrm>
        </p:spPr>
        <p:txBody>
          <a:bodyPr>
            <a:normAutofit fontScale="90000"/>
          </a:bodyPr>
          <a:lstStyle/>
          <a:p>
            <a:r>
              <a:rPr kumimoji="1" lang="en-US" altLang="ja-JP" sz="4800" b="1" dirty="0">
                <a:latin typeface="+mj-ea"/>
              </a:rPr>
              <a:t>Finally</a:t>
            </a:r>
            <a:endParaRPr kumimoji="1" lang="ja-JP" altLang="en-US" sz="4800" b="1" dirty="0">
              <a:latin typeface="+mj-ea"/>
            </a:endParaRPr>
          </a:p>
        </p:txBody>
      </p:sp>
      <p:sp>
        <p:nvSpPr>
          <p:cNvPr id="3" name="コンテンツ プレースホルダー 2">
            <a:extLst>
              <a:ext uri="{FF2B5EF4-FFF2-40B4-BE49-F238E27FC236}">
                <a16:creationId xmlns:a16="http://schemas.microsoft.com/office/drawing/2014/main" id="{14A1E4B4-69DA-D206-3BD2-522D2F7EBE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3498" y="1901886"/>
            <a:ext cx="11768667" cy="388077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kumimoji="1" lang="en-US" altLang="ja-JP" sz="4000" b="1" dirty="0"/>
              <a:t>Fireflies=Environmental barometer</a:t>
            </a:r>
          </a:p>
          <a:p>
            <a:pPr marL="0" indent="0">
              <a:buNone/>
            </a:pPr>
            <a:endParaRPr lang="en-US" altLang="ja-JP" sz="4000" b="1" dirty="0"/>
          </a:p>
          <a:p>
            <a:pPr marL="0" indent="0">
              <a:buNone/>
            </a:pPr>
            <a:r>
              <a:rPr kumimoji="1" lang="en-US" altLang="ja-JP" sz="4000" b="1" dirty="0"/>
              <a:t>The habitat of fireflies=A diverse environment</a:t>
            </a:r>
          </a:p>
          <a:p>
            <a:pPr marL="0" indent="0">
              <a:buNone/>
            </a:pPr>
            <a:r>
              <a:rPr kumimoji="1" lang="en-US" altLang="ja-JP" sz="4000" b="1" dirty="0"/>
              <a:t>                                   =People </a:t>
            </a:r>
            <a:r>
              <a:rPr kumimoji="1" lang="en-US" altLang="ja-JP" sz="4000" b="1"/>
              <a:t>are livable</a:t>
            </a:r>
            <a:endParaRPr kumimoji="1" lang="en-US" altLang="ja-JP" sz="4000" b="1" dirty="0"/>
          </a:p>
          <a:p>
            <a:pPr marL="0" indent="0">
              <a:buNone/>
            </a:pPr>
            <a:endParaRPr lang="en-US" altLang="ja-JP" sz="4000" b="1" dirty="0"/>
          </a:p>
          <a:p>
            <a:pPr marL="0" indent="0">
              <a:buNone/>
            </a:pPr>
            <a:endParaRPr kumimoji="1" lang="en-US" altLang="ja-JP" sz="4000" b="1" dirty="0"/>
          </a:p>
          <a:p>
            <a:pPr marL="0" indent="0">
              <a:buNone/>
            </a:pPr>
            <a:endParaRPr lang="en-US" altLang="ja-JP" sz="4000" b="1" dirty="0"/>
          </a:p>
          <a:p>
            <a:pPr marL="0" indent="0">
              <a:buNone/>
            </a:pPr>
            <a:endParaRPr kumimoji="1" lang="ja-JP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4881508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3" name="Group 72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76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77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78" name="Isosceles Triangle 77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79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80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81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82" name="Isosceles Triangle 81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83" name="Isosceles Triangle 82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sp>
        <p:nvSpPr>
          <p:cNvPr id="2" name="タイトル 1">
            <a:extLst>
              <a:ext uri="{FF2B5EF4-FFF2-40B4-BE49-F238E27FC236}">
                <a16:creationId xmlns:a16="http://schemas.microsoft.com/office/drawing/2014/main" id="{F5AD0906-70F4-1F60-763C-3DC6BB307BB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1" y="4385066"/>
            <a:ext cx="10923638" cy="1317643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kumimoji="1" lang="en-US" altLang="ja-JP" sz="5400" b="1"/>
              <a:t>Growing sweet potatoes</a:t>
            </a: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4F71A406-3CB7-4E4D-B434-24E6AA4F39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4177238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rebuchet MS" panose="020B0603020202020204"/>
              <a:ea typeface="+mn-ea"/>
              <a:cs typeface="+mn-cs"/>
            </a:endParaRPr>
          </a:p>
        </p:txBody>
      </p:sp>
      <p:pic>
        <p:nvPicPr>
          <p:cNvPr id="5" name="図 5">
            <a:extLst>
              <a:ext uri="{FF2B5EF4-FFF2-40B4-BE49-F238E27FC236}">
                <a16:creationId xmlns:a16="http://schemas.microsoft.com/office/drawing/2014/main" id="{A497B67A-23C1-B0FE-3BAA-9AC711D598E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915" r="2" b="4917"/>
          <a:stretch/>
        </p:blipFill>
        <p:spPr>
          <a:xfrm>
            <a:off x="20" y="3"/>
            <a:ext cx="6050260" cy="4091667"/>
          </a:xfrm>
          <a:prstGeom prst="rect">
            <a:avLst/>
          </a:prstGeom>
        </p:spPr>
      </p:pic>
      <p:pic>
        <p:nvPicPr>
          <p:cNvPr id="7" name="図 7">
            <a:extLst>
              <a:ext uri="{FF2B5EF4-FFF2-40B4-BE49-F238E27FC236}">
                <a16:creationId xmlns:a16="http://schemas.microsoft.com/office/drawing/2014/main" id="{BEE6388F-209D-5346-7300-4D2E01DAD5ED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963" r="2" b="854"/>
          <a:stretch/>
        </p:blipFill>
        <p:spPr>
          <a:xfrm>
            <a:off x="6141719" y="-683"/>
            <a:ext cx="6050280" cy="4092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716898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5EA39187-0197-4C1D-BE4A-06B353C7B2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E0FD730-D6BC-440A-89CF-7AA0C22C2F2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Connector 12">
              <a:extLst>
                <a:ext uri="{FF2B5EF4-FFF2-40B4-BE49-F238E27FC236}">
                  <a16:creationId xmlns:a16="http://schemas.microsoft.com/office/drawing/2014/main" id="{31382DE6-64CB-4577-89E8-47941290A9D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Cxn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" name="Rectangle 23">
              <a:extLst>
                <a:ext uri="{FF2B5EF4-FFF2-40B4-BE49-F238E27FC236}">
                  <a16:creationId xmlns:a16="http://schemas.microsoft.com/office/drawing/2014/main" id="{3ABD17EF-A676-4770-A8C8-E83BA023000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5" name="Rectangle 25">
              <a:extLst>
                <a:ext uri="{FF2B5EF4-FFF2-40B4-BE49-F238E27FC236}">
                  <a16:creationId xmlns:a16="http://schemas.microsoft.com/office/drawing/2014/main" id="{380D4582-A9DE-4A6E-8537-EFC4F860C3B7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6" name="Isosceles Triangle 15">
              <a:extLst>
                <a:ext uri="{FF2B5EF4-FFF2-40B4-BE49-F238E27FC236}">
                  <a16:creationId xmlns:a16="http://schemas.microsoft.com/office/drawing/2014/main" id="{D66B8CF3-0959-4E8D-8F3A-AF62F21D999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7" name="Rectangle 27">
              <a:extLst>
                <a:ext uri="{FF2B5EF4-FFF2-40B4-BE49-F238E27FC236}">
                  <a16:creationId xmlns:a16="http://schemas.microsoft.com/office/drawing/2014/main" id="{97D4D559-2783-4E84-BB73-7F51D023575C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8" name="Rectangle 28">
              <a:extLst>
                <a:ext uri="{FF2B5EF4-FFF2-40B4-BE49-F238E27FC236}">
                  <a16:creationId xmlns:a16="http://schemas.microsoft.com/office/drawing/2014/main" id="{8834FE36-E841-40B5-9465-1CFC99ED556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19" name="Rectangle 29">
              <a:extLst>
                <a:ext uri="{FF2B5EF4-FFF2-40B4-BE49-F238E27FC236}">
                  <a16:creationId xmlns:a16="http://schemas.microsoft.com/office/drawing/2014/main" id="{1A4197A1-AE79-4DC1-9E3A-845B40BA80B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0" name="Isosceles Triangle 19">
              <a:extLst>
                <a:ext uri="{FF2B5EF4-FFF2-40B4-BE49-F238E27FC236}">
                  <a16:creationId xmlns:a16="http://schemas.microsoft.com/office/drawing/2014/main" id="{326F6688-CBD0-42EE-9B90-25100FE893C5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  <p:sp>
          <p:nvSpPr>
            <p:cNvPr id="21" name="Isosceles Triangle 20">
              <a:extLst>
                <a:ext uri="{FF2B5EF4-FFF2-40B4-BE49-F238E27FC236}">
                  <a16:creationId xmlns:a16="http://schemas.microsoft.com/office/drawing/2014/main" id="{EF23F9BB-FC2E-48BA-8E63-A4436C28DA8A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  <p:txBody>
            <a:bodyPr/>
            <a:lstStyle/>
            <a:p>
              <a:endParaRPr lang="ja-JP" altLang="en-US"/>
            </a:p>
          </p:txBody>
        </p:sp>
      </p:grpSp>
      <p:pic>
        <p:nvPicPr>
          <p:cNvPr id="5" name="図 5">
            <a:extLst>
              <a:ext uri="{FF2B5EF4-FFF2-40B4-BE49-F238E27FC236}">
                <a16:creationId xmlns:a16="http://schemas.microsoft.com/office/drawing/2014/main" id="{0D3B13A7-C686-A80F-2C09-794AB36715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79" r="28320"/>
          <a:stretch/>
        </p:blipFill>
        <p:spPr>
          <a:xfrm>
            <a:off x="20" y="10"/>
            <a:ext cx="5897982" cy="6857990"/>
          </a:xfrm>
          <a:custGeom>
            <a:avLst/>
            <a:gdLst/>
            <a:ahLst/>
            <a:cxnLst/>
            <a:rect l="l" t="t" r="r" b="b"/>
            <a:pathLst>
              <a:path w="5898002" h="6858000">
                <a:moveTo>
                  <a:pt x="0" y="0"/>
                </a:moveTo>
                <a:lnTo>
                  <a:pt x="5898002" y="0"/>
                </a:lnTo>
                <a:lnTo>
                  <a:pt x="4873624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3" name="Isosceles Triangle 30">
            <a:extLst>
              <a:ext uri="{FF2B5EF4-FFF2-40B4-BE49-F238E27FC236}">
                <a16:creationId xmlns:a16="http://schemas.microsoft.com/office/drawing/2014/main" id="{2F9F6FEB-DD01-4F04-A465-6BB9A3560C8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pic>
        <p:nvPicPr>
          <p:cNvPr id="6" name="図 6">
            <a:extLst>
              <a:ext uri="{FF2B5EF4-FFF2-40B4-BE49-F238E27FC236}">
                <a16:creationId xmlns:a16="http://schemas.microsoft.com/office/drawing/2014/main" id="{93A85AAC-021C-F049-C4CC-BA482269814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79" r="8253"/>
          <a:stretch/>
        </p:blipFill>
        <p:spPr>
          <a:xfrm>
            <a:off x="4869095" y="10"/>
            <a:ext cx="7312272" cy="6857990"/>
          </a:xfrm>
          <a:custGeom>
            <a:avLst/>
            <a:gdLst/>
            <a:ahLst/>
            <a:cxnLst/>
            <a:rect l="l" t="t" r="r" b="b"/>
            <a:pathLst>
              <a:path w="7312272" h="6858000">
                <a:moveTo>
                  <a:pt x="1024379" y="0"/>
                </a:moveTo>
                <a:lnTo>
                  <a:pt x="7312272" y="0"/>
                </a:lnTo>
                <a:lnTo>
                  <a:pt x="7312272" y="6858000"/>
                </a:lnTo>
                <a:lnTo>
                  <a:pt x="0" y="6858000"/>
                </a:lnTo>
                <a:close/>
              </a:path>
            </a:pathLst>
          </a:custGeom>
        </p:spPr>
      </p:pic>
      <p:sp>
        <p:nvSpPr>
          <p:cNvPr id="25" name="Freeform 52">
            <a:extLst>
              <a:ext uri="{FF2B5EF4-FFF2-40B4-BE49-F238E27FC236}">
                <a16:creationId xmlns:a16="http://schemas.microsoft.com/office/drawing/2014/main" id="{3A459D44-E95C-4AB2-9D79-7C182560C4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20649" y="3576484"/>
            <a:ext cx="8522979" cy="3281517"/>
          </a:xfrm>
          <a:custGeom>
            <a:avLst/>
            <a:gdLst>
              <a:gd name="connsiteX0" fmla="*/ 8516100 w 8522979"/>
              <a:gd name="connsiteY0" fmla="*/ 0 h 3281517"/>
              <a:gd name="connsiteX1" fmla="*/ 8522979 w 8522979"/>
              <a:gd name="connsiteY1" fmla="*/ 3281517 h 3281517"/>
              <a:gd name="connsiteX2" fmla="*/ 650153 w 8522979"/>
              <a:gd name="connsiteY2" fmla="*/ 3281517 h 3281517"/>
              <a:gd name="connsiteX3" fmla="*/ 0 w 8522979"/>
              <a:gd name="connsiteY3" fmla="*/ 3003752 h 3281517"/>
              <a:gd name="connsiteX4" fmla="*/ 879142 w 8522979"/>
              <a:gd name="connsiteY4" fmla="*/ 690551 h 328151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8522979" h="3281517">
                <a:moveTo>
                  <a:pt x="8516100" y="0"/>
                </a:moveTo>
                <a:lnTo>
                  <a:pt x="8522979" y="3281517"/>
                </a:lnTo>
                <a:lnTo>
                  <a:pt x="650153" y="3281517"/>
                </a:lnTo>
                <a:lnTo>
                  <a:pt x="0" y="3003752"/>
                </a:lnTo>
                <a:lnTo>
                  <a:pt x="879142" y="690551"/>
                </a:lnTo>
                <a:close/>
              </a:path>
            </a:pathLst>
          </a:custGeom>
          <a:solidFill>
            <a:srgbClr val="000000">
              <a:alpha val="73000"/>
            </a:srgb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7" name="Straight Connector 26">
            <a:extLst>
              <a:ext uri="{FF2B5EF4-FFF2-40B4-BE49-F238E27FC236}">
                <a16:creationId xmlns:a16="http://schemas.microsoft.com/office/drawing/2014/main" id="{2F37062B-29B9-48EA-B20D-914634A68B5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678411DE-368F-4426-8868-B6EEB07F72E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1" name="Rectangle 23">
            <a:extLst>
              <a:ext uri="{FF2B5EF4-FFF2-40B4-BE49-F238E27FC236}">
                <a16:creationId xmlns:a16="http://schemas.microsoft.com/office/drawing/2014/main" id="{6D3E764F-DD76-4E74-8C36-7CEE8231EB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33" name="Rectangle 25">
            <a:extLst>
              <a:ext uri="{FF2B5EF4-FFF2-40B4-BE49-F238E27FC236}">
                <a16:creationId xmlns:a16="http://schemas.microsoft.com/office/drawing/2014/main" id="{087944EB-94D5-45B3-801D-DCE3F5264AF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35" name="Isosceles Triangle 24">
            <a:extLst>
              <a:ext uri="{FF2B5EF4-FFF2-40B4-BE49-F238E27FC236}">
                <a16:creationId xmlns:a16="http://schemas.microsoft.com/office/drawing/2014/main" id="{E6C6DF53-20EC-4B92-9ADE-C0B7B4056B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2" name="タイトル 1">
            <a:extLst>
              <a:ext uri="{FF2B5EF4-FFF2-40B4-BE49-F238E27FC236}">
                <a16:creationId xmlns:a16="http://schemas.microsoft.com/office/drawing/2014/main" id="{15F70151-D2A0-69EB-8AB3-2208F62745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92401" y="4267831"/>
            <a:ext cx="5181601" cy="1329677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r">
              <a:lnSpc>
                <a:spcPct val="90000"/>
              </a:lnSpc>
            </a:pPr>
            <a:r>
              <a:rPr kumimoji="1" lang="en-US" altLang="ja-JP" sz="4400" b="1"/>
              <a:t>Growing sweet potato</a:t>
            </a:r>
          </a:p>
        </p:txBody>
      </p:sp>
      <p:sp>
        <p:nvSpPr>
          <p:cNvPr id="37" name="Rectangle 27">
            <a:extLst>
              <a:ext uri="{FF2B5EF4-FFF2-40B4-BE49-F238E27FC236}">
                <a16:creationId xmlns:a16="http://schemas.microsoft.com/office/drawing/2014/main" id="{5AA3CC08-5871-4D9C-8C6A-A90142CB0B1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39" name="Rectangle 28">
            <a:extLst>
              <a:ext uri="{FF2B5EF4-FFF2-40B4-BE49-F238E27FC236}">
                <a16:creationId xmlns:a16="http://schemas.microsoft.com/office/drawing/2014/main" id="{2872F700-90BF-4EFD-9F34-06E9EFB2771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41" name="Rectangle 29">
            <a:extLst>
              <a:ext uri="{FF2B5EF4-FFF2-40B4-BE49-F238E27FC236}">
                <a16:creationId xmlns:a16="http://schemas.microsoft.com/office/drawing/2014/main" id="{F863767A-3540-4676-A852-0E8A7A2EEA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  <p:sp>
        <p:nvSpPr>
          <p:cNvPr id="43" name="Isosceles Triangle 29">
            <a:extLst>
              <a:ext uri="{FF2B5EF4-FFF2-40B4-BE49-F238E27FC236}">
                <a16:creationId xmlns:a16="http://schemas.microsoft.com/office/drawing/2014/main" id="{10D8237D-B0CE-41F6-B238-F6F84B855B6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ja-JP" altLang="en-US"/>
          </a:p>
        </p:txBody>
      </p:sp>
    </p:spTree>
    <p:extLst>
      <p:ext uri="{BB962C8B-B14F-4D97-AF65-F5344CB8AC3E}">
        <p14:creationId xmlns:p14="http://schemas.microsoft.com/office/powerpoint/2010/main" val="2536664494"/>
      </p:ext>
    </p:extLst>
  </p:cSld>
  <p:clrMapOvr>
    <a:masterClrMapping/>
  </p:clrMapOvr>
</p:sld>
</file>

<file path=ppt/theme/theme1.xml><?xml version="1.0" encoding="utf-8"?>
<a:theme xmlns:a="http://schemas.openxmlformats.org/drawingml/2006/main" name="ファセット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69</Words>
  <Application>Microsoft Office PowerPoint</Application>
  <PresentationFormat>ワイド画面</PresentationFormat>
  <Paragraphs>18</Paragraphs>
  <Slides>10</Slides>
  <Notes>0</Notes>
  <HiddenSlides>0</HiddenSlides>
  <MMClips>1</MMClips>
  <ScaleCrop>false</ScaleCrop>
  <HeadingPairs>
    <vt:vector size="6" baseType="variant">
      <vt:variant>
        <vt:lpstr>使用されているフォント</vt:lpstr>
      </vt:variant>
      <vt:variant>
        <vt:i4>3</vt:i4>
      </vt:variant>
      <vt:variant>
        <vt:lpstr>テーマ</vt:lpstr>
      </vt:variant>
      <vt:variant>
        <vt:i4>1</vt:i4>
      </vt:variant>
      <vt:variant>
        <vt:lpstr>スライド タイトル</vt:lpstr>
      </vt:variant>
      <vt:variant>
        <vt:i4>10</vt:i4>
      </vt:variant>
    </vt:vector>
  </HeadingPairs>
  <TitlesOfParts>
    <vt:vector size="14" baseType="lpstr">
      <vt:lpstr>Arial</vt:lpstr>
      <vt:lpstr>Trebuchet MS</vt:lpstr>
      <vt:lpstr>Wingdings 3</vt:lpstr>
      <vt:lpstr>ファセット</vt:lpstr>
      <vt:lpstr>School Firefly Group</vt:lpstr>
      <vt:lpstr>Purpose</vt:lpstr>
      <vt:lpstr>Activities</vt:lpstr>
      <vt:lpstr>PowerPoint プレゼンテーション</vt:lpstr>
      <vt:lpstr>Activity</vt:lpstr>
      <vt:lpstr>Observation of fireflies</vt:lpstr>
      <vt:lpstr>Finally</vt:lpstr>
      <vt:lpstr>Growing sweet potatoes</vt:lpstr>
      <vt:lpstr>Growing sweet potato</vt:lpstr>
      <vt:lpstr>Thank you for listening!!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School Firefly Group</dc:title>
  <dc:creator>付属中学校 22001</dc:creator>
  <cp:lastModifiedBy>気比高校教員 22039</cp:lastModifiedBy>
  <cp:revision>14</cp:revision>
  <dcterms:created xsi:type="dcterms:W3CDTF">2025-01-23T06:25:31Z</dcterms:created>
  <dcterms:modified xsi:type="dcterms:W3CDTF">2025-02-18T04:13:54Z</dcterms:modified>
</cp:coreProperties>
</file>